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4" r:id="rId1"/>
  </p:sldMasterIdLst>
  <p:notesMasterIdLst>
    <p:notesMasterId r:id="rId16"/>
  </p:notesMasterIdLst>
  <p:sldIdLst>
    <p:sldId id="256" r:id="rId2"/>
    <p:sldId id="264" r:id="rId3"/>
    <p:sldId id="271" r:id="rId4"/>
    <p:sldId id="257" r:id="rId5"/>
    <p:sldId id="259" r:id="rId6"/>
    <p:sldId id="267" r:id="rId7"/>
    <p:sldId id="268" r:id="rId8"/>
    <p:sldId id="269" r:id="rId9"/>
    <p:sldId id="270" r:id="rId10"/>
    <p:sldId id="263" r:id="rId11"/>
    <p:sldId id="262" r:id="rId12"/>
    <p:sldId id="261" r:id="rId13"/>
    <p:sldId id="266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405B"/>
    <a:srgbClr val="004E79"/>
    <a:srgbClr val="00407F"/>
    <a:srgbClr val="004B9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831" autoAdjust="0"/>
  </p:normalViewPr>
  <p:slideViewPr>
    <p:cSldViewPr snapToGrid="0" snapToObjects="1">
      <p:cViewPr>
        <p:scale>
          <a:sx n="75" d="100"/>
          <a:sy n="75" d="100"/>
        </p:scale>
        <p:origin x="-1134" y="66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 Workforce</c:v>
                </c:pt>
              </c:strCache>
            </c:strRef>
          </c:tx>
          <c:spPr>
            <a:solidFill>
              <a:schemeClr val="accent5">
                <a:lumMod val="75000"/>
                <a:lumOff val="25000"/>
              </a:schemeClr>
            </a:solidFill>
          </c:spPr>
          <c:dLbls>
            <c:dLbl>
              <c:idx val="0"/>
              <c:layout>
                <c:manualLayout>
                  <c:x val="-8.3294462584127486E-3"/>
                  <c:y val="-1.5435578035050907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6.663688179112213E-3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6.1081900271702593E-17"/>
                  <c:y val="-3.4730050578864614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1.6658892516825507E-3"/>
                  <c:y val="7.7177890175254629E-3"/>
                </c:manualLayout>
              </c:layout>
              <c:dLblPos val="outEnd"/>
              <c:showVal val="1"/>
            </c:dLbl>
            <c:delete val="1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Asian</c:v>
                </c:pt>
                <c:pt idx="2">
                  <c:v>Latino/a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0.82022910432942819</c:v>
                </c:pt>
                <c:pt idx="1">
                  <c:v>4.6827391182290616E-2</c:v>
                </c:pt>
                <c:pt idx="2">
                  <c:v>0.13955781358056005</c:v>
                </c:pt>
                <c:pt idx="3">
                  <c:v>0.10990297643909203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 Workforce</c:v>
                </c:pt>
              </c:strCache>
            </c:strRef>
          </c:tx>
          <c:dLbls>
            <c:dLbl>
              <c:idx val="0"/>
              <c:layout>
                <c:manualLayout>
                  <c:x val="2.1656560271873109E-2"/>
                  <c:y val="-2.7012261561339113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6.1081900271702593E-17"/>
                  <c:y val="-1.1576683526288205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3327114013460406E-2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6.6635570067300719E-3"/>
                  <c:y val="7.7177890175255332E-3"/>
                </c:manualLayout>
              </c:layout>
              <c:dLblPos val="outEnd"/>
              <c:showVal val="1"/>
            </c:dLbl>
            <c:delete val="1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Asian</c:v>
                </c:pt>
                <c:pt idx="2">
                  <c:v>Latino/a</c:v>
                </c:pt>
                <c:pt idx="3">
                  <c:v>African American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0.77300000000000002</c:v>
                </c:pt>
                <c:pt idx="1">
                  <c:v>0.17200000000000001</c:v>
                </c:pt>
                <c:pt idx="2">
                  <c:v>4.5000000000000019E-2</c:v>
                </c:pt>
                <c:pt idx="3">
                  <c:v>3.9000000000000014E-2</c:v>
                </c:pt>
              </c:numCache>
            </c:numRef>
          </c:val>
        </c:ser>
        <c:axId val="93245824"/>
        <c:axId val="93247360"/>
      </c:barChart>
      <c:catAx>
        <c:axId val="93245824"/>
        <c:scaling>
          <c:orientation val="minMax"/>
        </c:scaling>
        <c:axPos val="b"/>
        <c:tickLblPos val="nextTo"/>
        <c:crossAx val="93247360"/>
        <c:crosses val="autoZero"/>
        <c:auto val="1"/>
        <c:lblAlgn val="ctr"/>
        <c:lblOffset val="100"/>
      </c:catAx>
      <c:valAx>
        <c:axId val="93247360"/>
        <c:scaling>
          <c:orientation val="minMax"/>
        </c:scaling>
        <c:axPos val="l"/>
        <c:majorGridlines/>
        <c:numFmt formatCode="0.0%" sourceLinked="1"/>
        <c:tickLblPos val="nextTo"/>
        <c:crossAx val="9324582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title>
      <c:layout>
        <c:manualLayout>
          <c:xMode val="edge"/>
          <c:yMode val="edge"/>
          <c:x val="0.47492042973637311"/>
          <c:y val="2.1875000000000012E-2"/>
        </c:manualLayout>
      </c:layout>
    </c:title>
    <c:plotArea>
      <c:layout>
        <c:manualLayout>
          <c:layoutTarget val="inner"/>
          <c:xMode val="edge"/>
          <c:yMode val="edge"/>
          <c:x val="0.3928040335033911"/>
          <c:y val="0.20855437992126005"/>
          <c:w val="0.55763431481735681"/>
          <c:h val="0.7107659940944882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Race/Ethnicity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White</c:v>
                </c:pt>
                <c:pt idx="1">
                  <c:v>Asian</c:v>
                </c:pt>
                <c:pt idx="2">
                  <c:v>American Indian</c:v>
                </c:pt>
                <c:pt idx="3">
                  <c:v>African American</c:v>
                </c:pt>
                <c:pt idx="4">
                  <c:v>Latina/o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0.39800000000000013</c:v>
                </c:pt>
                <c:pt idx="1">
                  <c:v>0.13300000000000001</c:v>
                </c:pt>
                <c:pt idx="2">
                  <c:v>5.3000000000000012E-2</c:v>
                </c:pt>
                <c:pt idx="3">
                  <c:v>0.18100000000000005</c:v>
                </c:pt>
                <c:pt idx="4">
                  <c:v>0.23400000000000001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468AE-4534-F540-89AB-29FA55359AC7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1C4E3-88AF-6D49-975D-A8BFB6B58A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C4E3-88AF-6D49-975D-A8BFB6B58A8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DFF49D-31E4-704D-8917-890CBADFD5D7}" type="slidenum">
              <a:rPr lang="en-US"/>
              <a:pPr/>
              <a:t>14</a:t>
            </a:fld>
            <a:endParaRPr lang="en-US"/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3883827" y="0"/>
            <a:ext cx="2972590" cy="457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8" tIns="46799" rIns="89998" bIns="46799">
            <a:prstTxWarp prst="textNoShape">
              <a:avLst/>
            </a:prstTxWarp>
          </a:bodyPr>
          <a:lstStyle/>
          <a:p>
            <a:pPr algn="r">
              <a:buSzPct val="100000"/>
              <a:tabLst>
                <a:tab pos="0" algn="l"/>
                <a:tab pos="913854" algn="l"/>
                <a:tab pos="1827708" algn="l"/>
                <a:tab pos="2743133" algn="l"/>
                <a:tab pos="3656988" algn="l"/>
                <a:tab pos="4570842" algn="l"/>
                <a:tab pos="5486266" algn="l"/>
                <a:tab pos="6400120" algn="l"/>
                <a:tab pos="7313974" algn="l"/>
                <a:tab pos="8229399" algn="l"/>
                <a:tab pos="9143253" algn="l"/>
                <a:tab pos="10057107" algn="l"/>
              </a:tabLst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10/06/10</a:t>
            </a: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3883827" y="8684926"/>
            <a:ext cx="2972590" cy="457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8" tIns="46799" rIns="89998" bIns="46799" anchor="b">
            <a:prstTxWarp prst="textNoShape">
              <a:avLst/>
            </a:prstTxWarp>
          </a:bodyPr>
          <a:lstStyle/>
          <a:p>
            <a:pPr algn="r">
              <a:buSzPct val="100000"/>
              <a:tabLst>
                <a:tab pos="0" algn="l"/>
                <a:tab pos="913854" algn="l"/>
                <a:tab pos="1827708" algn="l"/>
                <a:tab pos="2743133" algn="l"/>
                <a:tab pos="3656988" algn="l"/>
                <a:tab pos="4570842" algn="l"/>
                <a:tab pos="5486266" algn="l"/>
                <a:tab pos="6400120" algn="l"/>
                <a:tab pos="7313974" algn="l"/>
                <a:tab pos="8229399" algn="l"/>
                <a:tab pos="9143253" algn="l"/>
                <a:tab pos="10057107" algn="l"/>
              </a:tabLst>
            </a:pPr>
            <a:fld id="{545E5BF0-DAEB-C246-809C-A2F805706175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buSzPct val="100000"/>
                <a:tabLst>
                  <a:tab pos="0" algn="l"/>
                  <a:tab pos="913854" algn="l"/>
                  <a:tab pos="1827708" algn="l"/>
                  <a:tab pos="2743133" algn="l"/>
                  <a:tab pos="3656988" algn="l"/>
                  <a:tab pos="4570842" algn="l"/>
                  <a:tab pos="5486266" algn="l"/>
                  <a:tab pos="6400120" algn="l"/>
                  <a:tab pos="7313974" algn="l"/>
                  <a:tab pos="8229399" algn="l"/>
                  <a:tab pos="9143253" algn="l"/>
                  <a:tab pos="10057107" algn="l"/>
                </a:tabLst>
              </a:pPr>
              <a:t>14</a:t>
            </a:fld>
            <a:endParaRPr lang="en-US" sz="12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4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solidFill>
            <a:srgbClr val="FFFFFF"/>
          </a:solidFill>
          <a:ln/>
        </p:spPr>
      </p:sp>
      <p:sp>
        <p:nvSpPr>
          <p:cNvPr id="614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6591" y="4344025"/>
            <a:ext cx="5486400" cy="4114488"/>
          </a:xfrm>
          <a:noFill/>
          <a:ln/>
        </p:spPr>
        <p:txBody>
          <a:bodyPr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1447800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Alternate Process 6"/>
          <p:cNvSpPr/>
          <p:nvPr userDrawn="1"/>
        </p:nvSpPr>
        <p:spPr>
          <a:xfrm>
            <a:off x="457201" y="224087"/>
            <a:ext cx="8229599" cy="4444395"/>
          </a:xfrm>
          <a:prstGeom prst="flowChartAlternateProcess">
            <a:avLst/>
          </a:prstGeom>
          <a:solidFill>
            <a:srgbClr val="3640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4108450" algn="l"/>
              </a:tabLst>
            </a:pPr>
            <a:r>
              <a: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tabLst>
                <a:tab pos="4108450" algn="l"/>
              </a:tabLst>
            </a:pPr>
            <a:r>
              <a: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tabLst>
                <a:tab pos="4108450" algn="l"/>
              </a:tabLst>
            </a:pPr>
            <a:r>
              <a:rPr lang="en-US" sz="40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Maintaining</a:t>
            </a:r>
          </a:p>
          <a:p>
            <a:pPr>
              <a:tabLst>
                <a:tab pos="4108450" algn="l"/>
              </a:tabLst>
            </a:pPr>
            <a:r>
              <a:rPr lang="en-US" sz="40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Initial Interests: </a:t>
            </a:r>
          </a:p>
          <a:p>
            <a:pPr>
              <a:tabLst>
                <a:tab pos="4108450" algn="l"/>
              </a:tabLst>
            </a:pPr>
            <a:endParaRPr lang="en-US" sz="4000" kern="1200" dirty="0" smtClean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>
              <a:tabLst>
                <a:tab pos="1830388" algn="l"/>
              </a:tabLst>
            </a:pPr>
            <a:r>
              <a:rPr lang="en-US" sz="2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tabLst>
                <a:tab pos="1830388" algn="l"/>
              </a:tabLst>
            </a:pPr>
            <a:r>
              <a:rPr lang="en-US" sz="2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	Developing </a:t>
            </a:r>
            <a:r>
              <a:rPr lang="en-US" sz="2800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STEM Career Aspirations </a:t>
            </a:r>
          </a:p>
          <a:p>
            <a:r>
              <a:rPr lang="en-US" sz="2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Among Underrepresented Racial Minority Students</a:t>
            </a:r>
          </a:p>
        </p:txBody>
      </p:sp>
      <p:pic>
        <p:nvPicPr>
          <p:cNvPr id="10" name="Picture 9" descr="chem.jpg"/>
          <p:cNvPicPr>
            <a:picLocks noChangeAspect="1"/>
          </p:cNvPicPr>
          <p:nvPr userDrawn="1"/>
        </p:nvPicPr>
        <p:blipFill>
          <a:blip r:embed="rId2"/>
          <a:srcRect b="11728"/>
          <a:stretch>
            <a:fillRect/>
          </a:stretch>
        </p:blipFill>
        <p:spPr>
          <a:xfrm rot="20020281">
            <a:off x="324412" y="693865"/>
            <a:ext cx="3671932" cy="2321732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65125" y="5758469"/>
            <a:ext cx="930275" cy="93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72400" y="5925312"/>
            <a:ext cx="1208088" cy="676642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49426"/>
            <a:ext cx="7313613" cy="4303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pic>
        <p:nvPicPr>
          <p:cNvPr id="21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65125" y="5758469"/>
            <a:ext cx="930275" cy="93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24" name="Straight Connector 23"/>
          <p:cNvCxnSpPr/>
          <p:nvPr userDrawn="1"/>
        </p:nvCxnSpPr>
        <p:spPr>
          <a:xfrm flipV="1">
            <a:off x="0" y="1232479"/>
            <a:ext cx="9144000" cy="18674"/>
          </a:xfrm>
          <a:prstGeom prst="line">
            <a:avLst/>
          </a:prstGeom>
          <a:ln>
            <a:gradFill flip="none" rotWithShape="1">
              <a:gsLst>
                <a:gs pos="20000">
                  <a:srgbClr val="36405B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8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53115" y="5758469"/>
            <a:ext cx="4743010" cy="1100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72400" y="5925312"/>
            <a:ext cx="1208088" cy="676642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pic>
        <p:nvPicPr>
          <p:cNvPr id="21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65125" y="5758469"/>
            <a:ext cx="930275" cy="93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24" name="Straight Connector 23"/>
          <p:cNvCxnSpPr/>
          <p:nvPr userDrawn="1"/>
        </p:nvCxnSpPr>
        <p:spPr>
          <a:xfrm flipV="1">
            <a:off x="0" y="1232479"/>
            <a:ext cx="9144000" cy="18674"/>
          </a:xfrm>
          <a:prstGeom prst="line">
            <a:avLst/>
          </a:prstGeom>
          <a:ln>
            <a:gradFill flip="none" rotWithShape="1">
              <a:gsLst>
                <a:gs pos="20000">
                  <a:srgbClr val="36405B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8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53115" y="5758469"/>
            <a:ext cx="4743010" cy="1100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72400" y="5925312"/>
            <a:ext cx="1208088" cy="676642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70035" y="1492625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49426"/>
            <a:ext cx="7313613" cy="4303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cxnSp>
        <p:nvCxnSpPr>
          <p:cNvPr id="24" name="Straight Connector 23"/>
          <p:cNvCxnSpPr/>
          <p:nvPr userDrawn="1"/>
        </p:nvCxnSpPr>
        <p:spPr>
          <a:xfrm flipV="1">
            <a:off x="0" y="1232479"/>
            <a:ext cx="9144000" cy="18674"/>
          </a:xfrm>
          <a:prstGeom prst="line">
            <a:avLst/>
          </a:prstGeom>
          <a:ln>
            <a:gradFill flip="none" rotWithShape="1">
              <a:gsLst>
                <a:gs pos="20000">
                  <a:srgbClr val="36405B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81187" y="631824"/>
            <a:ext cx="5407025" cy="3281363"/>
          </a:xfrm>
          <a:prstGeom prst="roundRect">
            <a:avLst>
              <a:gd name="adj" fmla="val 888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4495800"/>
            <a:ext cx="7827264" cy="1219200"/>
          </a:xfrm>
        </p:spPr>
        <p:txBody>
          <a:bodyPr anchor="b" anchorCtr="0">
            <a:noAutofit/>
          </a:bodyPr>
          <a:lstStyle>
            <a:lvl1pPr>
              <a:lnSpc>
                <a:spcPts val="5200"/>
              </a:lnSpc>
              <a:defRPr sz="48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5715000"/>
            <a:ext cx="7827264" cy="501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21132"/>
            <a:ext cx="2133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12541"/>
            <a:ext cx="2895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12541"/>
            <a:ext cx="2133600" cy="300318"/>
          </a:xfrm>
        </p:spPr>
        <p:txBody>
          <a:bodyPr/>
          <a:lstStyle>
            <a:lvl1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24953"/>
            <a:ext cx="7823200" cy="1474788"/>
          </a:xfrm>
        </p:spPr>
        <p:txBody>
          <a:bodyPr anchor="b" anchorCtr="0"/>
          <a:lstStyle>
            <a:lvl1pPr algn="ctr">
              <a:defRPr sz="4800" b="1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5546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1C59-B8FB-4BC6-84FE-FD700C7C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63470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47838"/>
            <a:ext cx="3565526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8" y="1515035"/>
            <a:ext cx="3566160" cy="6397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8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71" y="1515035"/>
            <a:ext cx="3566160" cy="6397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71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794760" cy="968189"/>
          </a:xfrm>
        </p:spPr>
        <p:txBody>
          <a:bodyPr anchor="b"/>
          <a:lstStyle>
            <a:lvl1pPr algn="l">
              <a:lnSpc>
                <a:spcPts val="4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58906"/>
            <a:ext cx="3794760" cy="5405719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>
                <a:effectLst/>
              </a:defRPr>
            </a:lvl1pPr>
            <a:lvl2pPr>
              <a:spcBef>
                <a:spcPts val="2000"/>
              </a:spcBef>
              <a:defRPr sz="2000">
                <a:effectLst/>
              </a:defRPr>
            </a:lvl2pPr>
            <a:lvl3pPr>
              <a:spcBef>
                <a:spcPts val="2000"/>
              </a:spcBef>
              <a:defRPr sz="1800">
                <a:effectLst/>
              </a:defRPr>
            </a:lvl3pPr>
            <a:lvl4pPr>
              <a:spcBef>
                <a:spcPts val="2000"/>
              </a:spcBef>
              <a:defRPr sz="1800">
                <a:effectLst/>
              </a:defRPr>
            </a:lvl4pPr>
            <a:lvl5pPr>
              <a:spcBef>
                <a:spcPts val="2000"/>
              </a:spcBef>
              <a:defRPr sz="1800"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794760" cy="38144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807293" cy="968189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b">
            <a:noAutofit/>
            <a:sp3d extrusionH="12700">
              <a:extrusionClr>
                <a:schemeClr val="bg1"/>
              </a:extrusionClr>
            </a:sp3d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 baseline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807293" cy="3585882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>
              <a:lnSpc>
                <a:spcPct val="110000"/>
              </a:lnSpc>
              <a:buNone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671514"/>
            <a:ext cx="3810000" cy="4599734"/>
          </a:xfrm>
          <a:prstGeom prst="roundRect">
            <a:avLst>
              <a:gd name="adj" fmla="val 439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 vert="horz" lIns="91440" tIns="45720" rIns="91440" bIns="45720" rtlCol="0">
            <a:noAutofit/>
            <a:scene3d>
              <a:camera prst="orthographicFront"/>
              <a:lightRig rig="chilly" dir="t"/>
            </a:scene3d>
            <a:sp3d extrusionH="6350">
              <a:bevelT w="19050" h="12700" prst="softRound"/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innerShdw blurRad="63500" dist="25400" dir="10800000">
                    <a:schemeClr val="bg1">
                      <a:alpha val="50000"/>
                    </a:schemeClr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30306"/>
            <a:ext cx="5484813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47839"/>
            <a:ext cx="7823200" cy="4316411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2082" y="389966"/>
            <a:ext cx="1524000" cy="5736198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99" y="644525"/>
            <a:ext cx="6399213" cy="5419726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7000">
              <a:schemeClr val="bg2">
                <a:tint val="10000"/>
                <a:alpha val="80000"/>
                <a:satMod val="300000"/>
              </a:schemeClr>
            </a:gs>
            <a:gs pos="100000">
              <a:schemeClr val="bg2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313613" cy="1264024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47838"/>
            <a:ext cx="7313613" cy="430333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EA90B8-61CF-F842-8AB7-FF7768B4DA1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5988"/>
            <a:ext cx="2895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64628B2-2028-E545-8EA4-A0BB4C6990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28" r:id="rId3"/>
    <p:sldLayoutId id="2147483827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</p:sldLayoutIdLst>
  <p:txStyles>
    <p:titleStyle>
      <a:lvl1pPr algn="ctr" defTabSz="914400" rtl="0" eaLnBrk="1" latinLnBrk="0" hangingPunct="1">
        <a:lnSpc>
          <a:spcPts val="5600"/>
        </a:lnSpc>
        <a:spcBef>
          <a:spcPct val="0"/>
        </a:spcBef>
        <a:buNone/>
        <a:defRPr sz="5400" b="1" kern="1200" baseline="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SzPct val="80000"/>
        <a:buFont typeface="Wingdings" pitchFamily="2" charset="2"/>
        <a:buChar char="l"/>
        <a:defRPr sz="24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2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0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909" y="4618182"/>
            <a:ext cx="8197273" cy="2239818"/>
          </a:xfrm>
        </p:spPr>
        <p:txBody>
          <a:bodyPr anchor="ctr" anchorCtr="1">
            <a:normAutofit/>
          </a:bodyPr>
          <a:lstStyle/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Felisha Herrera &amp; Sylvia </a:t>
            </a:r>
            <a:r>
              <a:rPr lang="en-US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Hurtado</a:t>
            </a:r>
            <a:endParaRPr lang="en-US" sz="2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Higher Education Research Institute, UCLA</a:t>
            </a:r>
          </a:p>
          <a:p>
            <a:endParaRPr lang="en-US" sz="2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American Education Research Association  </a:t>
            </a: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Annual Meeting</a:t>
            </a:r>
          </a:p>
          <a:p>
            <a:r>
              <a:rPr lang="en-US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April 9, 2011 – New Orleans, LA</a:t>
            </a:r>
            <a:endParaRPr lang="en-US" sz="2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28601"/>
            <a:ext cx="7313613" cy="972126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Background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914400" y="1770704"/>
          <a:ext cx="7623556" cy="3291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12437" y="1401372"/>
            <a:ext cx="7073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Total Workforce vs. STEM Workforce Demographics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12437" y="5094318"/>
            <a:ext cx="7073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Sources: National Science Foundation, 2009 &amp;  U.S. Bureau of Labor Statistics,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Literature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Background Characteristics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Prior Academic Achievement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Undergraduate Experiences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Environmental Pull Factors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Institutional Structural Influences</a:t>
            </a:r>
          </a:p>
          <a:p>
            <a:pPr>
              <a:buFont typeface="Courier New"/>
              <a:buChar char="o"/>
            </a:pP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Courier New"/>
              <a:buChar char="o"/>
            </a:pP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Courier New"/>
              <a:buChar char="o"/>
            </a:pP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1"/>
            <a:ext cx="9144000" cy="949035"/>
          </a:xfrm>
        </p:spPr>
        <p:txBody>
          <a:bodyPr/>
          <a:lstStyle/>
          <a:p>
            <a:r>
              <a:rPr lang="en-US" sz="4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Social Cognitive Career Theory (SCCT)</a:t>
            </a:r>
            <a:endParaRPr lang="en-US" sz="4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56" y="1662545"/>
            <a:ext cx="4225636" cy="399472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Person Inputs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Learning Experiences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Background Contextual Affordances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Self-efficacy</a:t>
            </a:r>
          </a:p>
          <a:p>
            <a:pPr>
              <a:buFont typeface="Wingdings" charset="2"/>
              <a:buChar char="§"/>
            </a:pP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99892" y="1662545"/>
            <a:ext cx="3897744" cy="3934691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Outcome Expectations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Technical Interests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Contextual Influences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5"/>
          <p:cNvSpPr>
            <a:spLocks noChangeArrowheads="1"/>
          </p:cNvSpPr>
          <p:nvPr/>
        </p:nvSpPr>
        <p:spPr bwMode="auto">
          <a:xfrm>
            <a:off x="4648200" y="381000"/>
            <a:ext cx="2895600" cy="862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>
                <a:latin typeface="Times New Roman" charset="0"/>
                <a:ea typeface="Times New Roman" charset="0"/>
                <a:cs typeface="Times New Roman" charset="0"/>
              </a:rPr>
              <a:t>Structural Characteristics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Selectivity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Institutional Control 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Institutional Type </a:t>
            </a:r>
            <a:endParaRPr lang="en-US" sz="10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buFont typeface="Arial" charset="0"/>
              <a:buChar char="•"/>
            </a:pPr>
            <a:r>
              <a:rPr lang="en-US" sz="1000" dirty="0" smtClean="0">
                <a:latin typeface="Times New Roman" charset="0"/>
                <a:ea typeface="Times New Roman" charset="0"/>
                <a:cs typeface="Times New Roman" charset="0"/>
              </a:rPr>
              <a:t>Percent of </a:t>
            </a: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students majoring in STEM</a:t>
            </a:r>
          </a:p>
        </p:txBody>
      </p:sp>
      <p:sp>
        <p:nvSpPr>
          <p:cNvPr id="14339" name="Rectangle 48"/>
          <p:cNvSpPr>
            <a:spLocks noChangeArrowheads="1"/>
          </p:cNvSpPr>
          <p:nvPr/>
        </p:nvSpPr>
        <p:spPr bwMode="auto">
          <a:xfrm rot="-5400000">
            <a:off x="4838700" y="-1485900"/>
            <a:ext cx="2362200" cy="59436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Text Box 49"/>
          <p:cNvSpPr txBox="1">
            <a:spLocks noChangeArrowheads="1"/>
          </p:cNvSpPr>
          <p:nvPr/>
        </p:nvSpPr>
        <p:spPr bwMode="auto">
          <a:xfrm>
            <a:off x="4800600" y="0"/>
            <a:ext cx="2590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latin typeface="Times New Roman" charset="0"/>
              </a:rPr>
              <a:t>Contextual Influences</a:t>
            </a:r>
          </a:p>
        </p:txBody>
      </p:sp>
      <p:sp>
        <p:nvSpPr>
          <p:cNvPr id="14341" name="Text Box 134"/>
          <p:cNvSpPr txBox="1">
            <a:spLocks noChangeArrowheads="1"/>
          </p:cNvSpPr>
          <p:nvPr/>
        </p:nvSpPr>
        <p:spPr bwMode="auto">
          <a:xfrm>
            <a:off x="228600" y="6581775"/>
            <a:ext cx="822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latin typeface="Times New Roman" charset="0"/>
              </a:rPr>
              <a:t>Conceptual </a:t>
            </a:r>
            <a:r>
              <a:rPr lang="en-US" sz="1200" b="1" dirty="0">
                <a:latin typeface="Times New Roman" charset="0"/>
              </a:rPr>
              <a:t>Model Utilizing SCCT </a:t>
            </a:r>
            <a:r>
              <a:rPr lang="en-US" sz="1200" b="1" dirty="0" smtClean="0">
                <a:latin typeface="Times New Roman" charset="0"/>
              </a:rPr>
              <a:t>Framework (Lent, Brown, &amp; Hackett, 1994)</a:t>
            </a:r>
            <a:endParaRPr lang="en-US" sz="1200" b="1" dirty="0">
              <a:latin typeface="Times New Roman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304800" y="1371600"/>
            <a:ext cx="8610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43" name="Text Box 46"/>
          <p:cNvSpPr txBox="1">
            <a:spLocks noChangeArrowheads="1"/>
          </p:cNvSpPr>
          <p:nvPr/>
        </p:nvSpPr>
        <p:spPr bwMode="auto">
          <a:xfrm>
            <a:off x="304800" y="2286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Institutional Level Variables</a:t>
            </a:r>
          </a:p>
        </p:txBody>
      </p:sp>
      <p:sp>
        <p:nvSpPr>
          <p:cNvPr id="14344" name="Rectangle 25"/>
          <p:cNvSpPr>
            <a:spLocks noChangeArrowheads="1"/>
          </p:cNvSpPr>
          <p:nvPr/>
        </p:nvSpPr>
        <p:spPr bwMode="auto">
          <a:xfrm>
            <a:off x="228600" y="5105400"/>
            <a:ext cx="1905000" cy="92392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Background Contextual Affordances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Socioeconomic status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Parent with STEM career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Concerns w/ financing college</a:t>
            </a:r>
          </a:p>
        </p:txBody>
      </p:sp>
      <p:sp>
        <p:nvSpPr>
          <p:cNvPr id="14345" name="Rectangle 25"/>
          <p:cNvSpPr>
            <a:spLocks noChangeArrowheads="1"/>
          </p:cNvSpPr>
          <p:nvPr/>
        </p:nvSpPr>
        <p:spPr bwMode="auto">
          <a:xfrm>
            <a:off x="304800" y="2133600"/>
            <a:ext cx="1447800" cy="43021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Person Inputs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Gender</a:t>
            </a:r>
          </a:p>
        </p:txBody>
      </p:sp>
      <p:sp>
        <p:nvSpPr>
          <p:cNvPr id="14346" name="Rectangle 25"/>
          <p:cNvSpPr>
            <a:spLocks noChangeArrowheads="1"/>
          </p:cNvSpPr>
          <p:nvPr/>
        </p:nvSpPr>
        <p:spPr bwMode="auto">
          <a:xfrm>
            <a:off x="3200400" y="1447800"/>
            <a:ext cx="2895600" cy="1169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>
                <a:latin typeface="Times New Roman" charset="0"/>
                <a:ea typeface="Times New Roman" charset="0"/>
                <a:cs typeface="Times New Roman" charset="0"/>
              </a:rPr>
              <a:t>College Experiences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Studied with other students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Performed community service for a class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Asked a professor for advice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Worked full-time while in college</a:t>
            </a:r>
          </a:p>
          <a:p>
            <a:pPr>
              <a:buFont typeface="Arial" charset="0"/>
              <a:buChar char="•"/>
            </a:pPr>
            <a:r>
              <a:rPr lang="en-US" sz="1000" dirty="0" smtClean="0">
                <a:latin typeface="Times New Roman" charset="0"/>
                <a:ea typeface="Times New Roman" charset="0"/>
                <a:cs typeface="Times New Roman" charset="0"/>
              </a:rPr>
              <a:t>Joined </a:t>
            </a: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a club/org related to major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Faculty provided opportunity for research</a:t>
            </a:r>
          </a:p>
        </p:txBody>
      </p:sp>
      <p:sp>
        <p:nvSpPr>
          <p:cNvPr id="14347" name="Rectangle 25"/>
          <p:cNvSpPr>
            <a:spLocks noChangeArrowheads="1"/>
          </p:cNvSpPr>
          <p:nvPr/>
        </p:nvSpPr>
        <p:spPr bwMode="auto">
          <a:xfrm>
            <a:off x="457200" y="3276600"/>
            <a:ext cx="2057400" cy="123031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Pre-College </a:t>
            </a:r>
          </a:p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Learning Experiences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High School GPA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Math + Verbal SAT Score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Yrs of high school math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Yrs of high school physical science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Yrs of high school bio science</a:t>
            </a:r>
          </a:p>
        </p:txBody>
      </p:sp>
      <p:sp>
        <p:nvSpPr>
          <p:cNvPr id="14348" name="Rectangle 25"/>
          <p:cNvSpPr>
            <a:spLocks noChangeArrowheads="1"/>
          </p:cNvSpPr>
          <p:nvPr/>
        </p:nvSpPr>
        <p:spPr bwMode="auto">
          <a:xfrm>
            <a:off x="2819400" y="2971800"/>
            <a:ext cx="1905000" cy="7381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Self-efficacy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Self-rated: Academic ability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Self-rated: Leadership ability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Self-rated: Mathematical ability</a:t>
            </a:r>
          </a:p>
        </p:txBody>
      </p:sp>
      <p:sp>
        <p:nvSpPr>
          <p:cNvPr id="14349" name="Rectangle 25"/>
          <p:cNvSpPr>
            <a:spLocks noChangeArrowheads="1"/>
          </p:cNvSpPr>
          <p:nvPr/>
        </p:nvSpPr>
        <p:spPr bwMode="auto">
          <a:xfrm>
            <a:off x="2971800" y="4572000"/>
            <a:ext cx="1905000" cy="18161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Outcome Expectations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To train for career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Working for social change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High income potential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Social recognition or status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Availability of jobs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Leadership potential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Discovery/enhancement of knowledge</a:t>
            </a:r>
          </a:p>
          <a:p>
            <a:pPr>
              <a:buFont typeface="Arial" charset="0"/>
              <a:buChar char="•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Importance of promoting racial understanding</a:t>
            </a:r>
          </a:p>
        </p:txBody>
      </p:sp>
      <p:sp>
        <p:nvSpPr>
          <p:cNvPr id="14350" name="Rectangle 25"/>
          <p:cNvSpPr>
            <a:spLocks noChangeArrowheads="1"/>
          </p:cNvSpPr>
          <p:nvPr/>
        </p:nvSpPr>
        <p:spPr bwMode="auto">
          <a:xfrm>
            <a:off x="4419600" y="3794125"/>
            <a:ext cx="1295400" cy="61595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Technical Interests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Science Identity</a:t>
            </a:r>
          </a:p>
        </p:txBody>
      </p:sp>
      <p:sp>
        <p:nvSpPr>
          <p:cNvPr id="14351" name="Rectangle 25"/>
          <p:cNvSpPr>
            <a:spLocks noChangeArrowheads="1"/>
          </p:cNvSpPr>
          <p:nvPr/>
        </p:nvSpPr>
        <p:spPr bwMode="auto">
          <a:xfrm>
            <a:off x="5867400" y="3886200"/>
            <a:ext cx="1219200" cy="43021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Goals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Degree Aspirations</a:t>
            </a:r>
          </a:p>
        </p:txBody>
      </p:sp>
      <p:sp>
        <p:nvSpPr>
          <p:cNvPr id="14352" name="Text Box 46"/>
          <p:cNvSpPr txBox="1">
            <a:spLocks noChangeArrowheads="1"/>
          </p:cNvSpPr>
          <p:nvPr/>
        </p:nvSpPr>
        <p:spPr bwMode="auto">
          <a:xfrm>
            <a:off x="304800" y="14478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Student Level Variables</a:t>
            </a:r>
          </a:p>
        </p:txBody>
      </p:sp>
      <p:sp>
        <p:nvSpPr>
          <p:cNvPr id="79" name="Frame 78"/>
          <p:cNvSpPr/>
          <p:nvPr/>
        </p:nvSpPr>
        <p:spPr>
          <a:xfrm>
            <a:off x="7543800" y="3352800"/>
            <a:ext cx="1447800" cy="1524000"/>
          </a:xfrm>
          <a:prstGeom prst="frame">
            <a:avLst/>
          </a:prstGeom>
          <a:solidFill>
            <a:schemeClr val="tx2">
              <a:lumMod val="50000"/>
              <a:alpha val="54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354" name="TextBox 80"/>
          <p:cNvSpPr txBox="1">
            <a:spLocks noChangeArrowheads="1"/>
          </p:cNvSpPr>
          <p:nvPr/>
        </p:nvSpPr>
        <p:spPr bwMode="auto">
          <a:xfrm>
            <a:off x="7772400" y="3505200"/>
            <a:ext cx="9906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Times New Roman" charset="0"/>
                <a:ea typeface="Times New Roman" charset="0"/>
                <a:cs typeface="Times New Roman" charset="0"/>
              </a:rPr>
              <a:t>Retained</a:t>
            </a:r>
          </a:p>
          <a:p>
            <a:pPr algn="ctr"/>
            <a:r>
              <a:rPr lang="en-US" sz="1400" b="1">
                <a:latin typeface="Times New Roman" charset="0"/>
                <a:ea typeface="Times New Roman" charset="0"/>
                <a:cs typeface="Times New Roman" charset="0"/>
              </a:rPr>
              <a:t>STEM</a:t>
            </a:r>
          </a:p>
          <a:p>
            <a:pPr algn="ctr"/>
            <a:r>
              <a:rPr lang="en-US" sz="1400" b="1">
                <a:latin typeface="Times New Roman" charset="0"/>
                <a:ea typeface="Times New Roman" charset="0"/>
                <a:cs typeface="Times New Roman" charset="0"/>
              </a:rPr>
              <a:t>Career </a:t>
            </a:r>
          </a:p>
          <a:p>
            <a:pPr algn="ctr"/>
            <a:r>
              <a:rPr lang="en-US" sz="1400" b="1">
                <a:latin typeface="Times New Roman" charset="0"/>
                <a:ea typeface="Times New Roman" charset="0"/>
                <a:cs typeface="Times New Roman" charset="0"/>
              </a:rPr>
              <a:t>Interests</a:t>
            </a:r>
          </a:p>
          <a:p>
            <a:pPr algn="ctr"/>
            <a:r>
              <a:rPr lang="en-US" sz="1200" i="1">
                <a:latin typeface="Times New Roman" charset="0"/>
                <a:ea typeface="Times New Roman" charset="0"/>
                <a:cs typeface="Times New Roman" charset="0"/>
              </a:rPr>
              <a:t>Senior Year</a:t>
            </a:r>
          </a:p>
        </p:txBody>
      </p:sp>
      <p:cxnSp>
        <p:nvCxnSpPr>
          <p:cNvPr id="84" name="Straight Connector 83"/>
          <p:cNvCxnSpPr>
            <a:stCxn id="14345" idx="2"/>
            <a:endCxn id="14347" idx="0"/>
          </p:cNvCxnSpPr>
          <p:nvPr/>
        </p:nvCxnSpPr>
        <p:spPr>
          <a:xfrm rot="16200000" flipH="1">
            <a:off x="900906" y="2691607"/>
            <a:ext cx="712787" cy="457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14347" idx="2"/>
            <a:endCxn id="14344" idx="0"/>
          </p:cNvCxnSpPr>
          <p:nvPr/>
        </p:nvCxnSpPr>
        <p:spPr>
          <a:xfrm rot="5400000">
            <a:off x="1034256" y="4653757"/>
            <a:ext cx="598487" cy="3048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14348" idx="1"/>
            <a:endCxn id="14347" idx="3"/>
          </p:cNvCxnSpPr>
          <p:nvPr/>
        </p:nvCxnSpPr>
        <p:spPr>
          <a:xfrm rot="10800000" flipV="1">
            <a:off x="2514600" y="3341688"/>
            <a:ext cx="304800" cy="55086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4349" idx="1"/>
            <a:endCxn id="14347" idx="3"/>
          </p:cNvCxnSpPr>
          <p:nvPr/>
        </p:nvCxnSpPr>
        <p:spPr>
          <a:xfrm rot="10800000">
            <a:off x="2514600" y="3892550"/>
            <a:ext cx="457200" cy="15875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4348" idx="3"/>
            <a:endCxn id="14350" idx="0"/>
          </p:cNvCxnSpPr>
          <p:nvPr/>
        </p:nvCxnSpPr>
        <p:spPr>
          <a:xfrm>
            <a:off x="4724400" y="3341688"/>
            <a:ext cx="342900" cy="45243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14349" idx="3"/>
            <a:endCxn id="14350" idx="2"/>
          </p:cNvCxnSpPr>
          <p:nvPr/>
        </p:nvCxnSpPr>
        <p:spPr>
          <a:xfrm flipV="1">
            <a:off x="4876800" y="4410075"/>
            <a:ext cx="190500" cy="1069975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14350" idx="3"/>
            <a:endCxn id="14351" idx="1"/>
          </p:cNvCxnSpPr>
          <p:nvPr/>
        </p:nvCxnSpPr>
        <p:spPr>
          <a:xfrm>
            <a:off x="5715000" y="4102100"/>
            <a:ext cx="152400" cy="15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62" name="Rectangle 25"/>
          <p:cNvSpPr>
            <a:spLocks noChangeArrowheads="1"/>
          </p:cNvSpPr>
          <p:nvPr/>
        </p:nvSpPr>
        <p:spPr bwMode="auto">
          <a:xfrm>
            <a:off x="6248400" y="1524000"/>
            <a:ext cx="2590800" cy="862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Times New Roman" charset="0"/>
                <a:ea typeface="Times New Roman" charset="0"/>
                <a:cs typeface="Times New Roman" charset="0"/>
              </a:rPr>
              <a:t>Perceptions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Satisfaction w/ science &amp; math courses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Satisfaction w/ leadership opportunities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Sense of belonging on this campus</a:t>
            </a:r>
          </a:p>
          <a:p>
            <a:pPr>
              <a:buFont typeface="Arial" charset="0"/>
              <a:buChar char="•"/>
            </a:pPr>
            <a:r>
              <a:rPr lang="en-US" sz="1000">
                <a:latin typeface="Times New Roman" charset="0"/>
                <a:ea typeface="Times New Roman" charset="0"/>
                <a:cs typeface="Times New Roman" charset="0"/>
              </a:rPr>
              <a:t>Campus racial tension</a:t>
            </a:r>
          </a:p>
        </p:txBody>
      </p:sp>
      <p:cxnSp>
        <p:nvCxnSpPr>
          <p:cNvPr id="120" name="Straight Arrow Connector 119"/>
          <p:cNvCxnSpPr>
            <a:stCxn id="14351" idx="3"/>
            <a:endCxn id="79" idx="1"/>
          </p:cNvCxnSpPr>
          <p:nvPr/>
        </p:nvCxnSpPr>
        <p:spPr>
          <a:xfrm>
            <a:off x="7086600" y="4102100"/>
            <a:ext cx="457200" cy="127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stCxn id="14339" idx="1"/>
            <a:endCxn id="79" idx="0"/>
          </p:cNvCxnSpPr>
          <p:nvPr/>
        </p:nvCxnSpPr>
        <p:spPr>
          <a:xfrm rot="16200000" flipH="1">
            <a:off x="6800850" y="1885950"/>
            <a:ext cx="685800" cy="22479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Questions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725693"/>
            <a:ext cx="7313613" cy="361933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factors predict the retention of STEM career aspirations over four years of college?</a:t>
            </a:r>
          </a:p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are the unique predictors of retained STEM career aspirations for URM and Non-URM students?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 Sample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3963987" y="1492625"/>
          <a:ext cx="5180013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45820" y="1492625"/>
            <a:ext cx="5551440" cy="4064000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Data Source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2004 Freshman Survey (TFS)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2008 College Senior Survey (CSS) </a:t>
            </a:r>
          </a:p>
          <a:p>
            <a:pPr lvl="1">
              <a:buFont typeface="Courier New"/>
              <a:buChar char="o"/>
            </a:pPr>
            <a:r>
              <a:rPr 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2004 IPEDS institution data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Sample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3,165 entering freshmen </a:t>
            </a:r>
          </a:p>
          <a:p>
            <a:pPr lvl="1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with STEM career plans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218 institutions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47% URM; 53% Non-URM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63% female; 37% Male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10800000" flipV="1">
            <a:off x="6173708" y="5111851"/>
            <a:ext cx="691327" cy="176825"/>
          </a:xfrm>
          <a:prstGeom prst="bentConnector3">
            <a:avLst>
              <a:gd name="adj1" fmla="val -3488"/>
            </a:avLst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Methodology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Outcome Measure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Senior year retained STEM career plans/interests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Predictors guided by SCCT</a:t>
            </a:r>
          </a:p>
          <a:p>
            <a:pPr>
              <a:buFont typeface="Courier New"/>
              <a:buChar char="o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Analyses</a:t>
            </a:r>
          </a:p>
          <a:p>
            <a:pPr lvl="1">
              <a:buFont typeface="Courier New"/>
              <a:buChar char="o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Hierarchical Generalized Linear Modeling (HGLM)</a:t>
            </a:r>
          </a:p>
          <a:p>
            <a:pPr lvl="2">
              <a:buFont typeface="Courier New"/>
              <a:buChar char="o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Accounts for variance between institutions with clustered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Methodology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492625"/>
            <a:ext cx="7313613" cy="4303338"/>
          </a:xfrm>
        </p:spPr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Stages of Analyses</a:t>
            </a:r>
          </a:p>
          <a:p>
            <a:pPr lvl="1">
              <a:buFont typeface="Courier New"/>
              <a:buChar char="o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1. HGLM analysis of variance across institutions </a:t>
            </a:r>
          </a:p>
          <a:p>
            <a:pPr lvl="1">
              <a:buFont typeface="Courier New"/>
              <a:buChar char="o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2. HGLM analysis of student-level predictors of retained STEM career interest for all-student sample, focusing on significance of race effects</a:t>
            </a:r>
          </a:p>
          <a:p>
            <a:pPr lvl="1">
              <a:buFont typeface="Courier New"/>
              <a:buChar char="o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3. HGLM analysis of student and institution-level predictors of retained STEM career interest for each sub-sample URM and Non-URM students</a:t>
            </a:r>
          </a:p>
          <a:p>
            <a:pPr>
              <a:buFont typeface="Courier New"/>
              <a:buChar char="o"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Significant predictors reported as delta-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p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402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Results: 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Factors Contributing to </a:t>
            </a:r>
            <a:b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URM Retained STEM Career Interests 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914400" y="1476375"/>
          <a:ext cx="7467600" cy="472819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813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/>
                        <a:t>Student Level Predictors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Delta-P (sig)</a:t>
                      </a:r>
                      <a:endParaRPr lang="en-US" sz="2400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High school GPA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3.7%*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Reason for enrollment: train for career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9.4%*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Career concern: leadership potential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-6.7%*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Studied with other students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9.7%***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Joined a club related to major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10.5%**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Faculty provided</a:t>
                      </a:r>
                      <a:r>
                        <a:rPr lang="en-US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opportunity for research</a:t>
                      </a:r>
                      <a:endParaRPr lang="en-US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6.7%**</a:t>
                      </a:r>
                      <a:endParaRPr lang="en-US" sz="2400" dirty="0"/>
                    </a:p>
                  </a:txBody>
                  <a:tcPr anchor="ctr"/>
                </a:tc>
              </a:tr>
              <a:tr h="5578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Satisfaction w/ science &amp; math courses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8.6%***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6204572"/>
            <a:ext cx="426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*** </a:t>
            </a:r>
            <a:r>
              <a:rPr lang="en-US" dirty="0" err="1" smtClean="0"/>
              <a:t>p</a:t>
            </a:r>
            <a:r>
              <a:rPr lang="en-US" dirty="0" smtClean="0"/>
              <a:t>&lt;0.001, ** </a:t>
            </a:r>
            <a:r>
              <a:rPr lang="en-US" dirty="0" err="1" smtClean="0"/>
              <a:t>p</a:t>
            </a:r>
            <a:r>
              <a:rPr lang="en-US" dirty="0" smtClean="0"/>
              <a:t>&lt;0.01, * </a:t>
            </a:r>
            <a:r>
              <a:rPr lang="en-US" dirty="0" err="1" smtClean="0"/>
              <a:t>p</a:t>
            </a:r>
            <a:r>
              <a:rPr lang="en-US" dirty="0" smtClean="0"/>
              <a:t>&lt;0.05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402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Results: 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Factors Contributing to </a:t>
            </a:r>
            <a:b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URM Retained STEM Career Interests 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914400" y="1682885"/>
          <a:ext cx="7467600" cy="35098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35600"/>
                <a:gridCol w="2032000"/>
              </a:tblGrid>
              <a:tr h="1144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dirty="0" smtClean="0"/>
                        <a:t>Institution</a:t>
                      </a:r>
                      <a:r>
                        <a:rPr lang="en-US" sz="3200" b="1" i="1" baseline="0" dirty="0" smtClean="0"/>
                        <a:t> Level Predictors</a:t>
                      </a:r>
                      <a:endParaRPr lang="en-US" sz="3200" b="1" i="1" dirty="0" smtClean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/>
                        <a:t>Delta-P (sig)</a:t>
                      </a:r>
                      <a:endParaRPr lang="en-US" sz="3200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7884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Institutional selectivity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-6.1%***</a:t>
                      </a:r>
                      <a:endParaRPr lang="en-US" sz="3200" dirty="0"/>
                    </a:p>
                  </a:txBody>
                  <a:tcPr anchor="ctr"/>
                </a:tc>
              </a:tr>
              <a:tr h="7884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Calibri"/>
                          <a:cs typeface="Times New Roman"/>
                        </a:rPr>
                        <a:t>Institutional control (private)</a:t>
                      </a:r>
                      <a:endParaRPr lang="en-US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9.5%*</a:t>
                      </a:r>
                      <a:endParaRPr lang="en-US" sz="3200" dirty="0"/>
                    </a:p>
                  </a:txBody>
                  <a:tcPr anchor="ctr"/>
                </a:tc>
              </a:tr>
              <a:tr h="7884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Percent of STEM majors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3.6%*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5476875"/>
            <a:ext cx="426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*** </a:t>
            </a:r>
            <a:r>
              <a:rPr lang="en-US" dirty="0" err="1" smtClean="0"/>
              <a:t>p</a:t>
            </a:r>
            <a:r>
              <a:rPr lang="en-US" dirty="0" smtClean="0"/>
              <a:t>&lt;0.001, ** </a:t>
            </a:r>
            <a:r>
              <a:rPr lang="en-US" dirty="0" err="1" smtClean="0"/>
              <a:t>p</a:t>
            </a:r>
            <a:r>
              <a:rPr lang="en-US" dirty="0" smtClean="0"/>
              <a:t>&lt;0.01, * </a:t>
            </a:r>
            <a:r>
              <a:rPr lang="en-US" dirty="0" err="1" smtClean="0"/>
              <a:t>p</a:t>
            </a:r>
            <a:r>
              <a:rPr lang="en-US" dirty="0" smtClean="0"/>
              <a:t>&lt;0.05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530352" y="254000"/>
          <a:ext cx="8147628" cy="59631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55129"/>
                <a:gridCol w="5006682"/>
                <a:gridCol w="969818"/>
                <a:gridCol w="1015999"/>
              </a:tblGrid>
              <a:tr h="552601">
                <a:tc gridSpan="2">
                  <a:txBody>
                    <a:bodyPr/>
                    <a:lstStyle/>
                    <a:p>
                      <a:r>
                        <a:rPr lang="en-US" sz="2400" b="1" i="1" dirty="0" smtClean="0"/>
                        <a:t>Cross-sample</a:t>
                      </a:r>
                      <a:r>
                        <a:rPr lang="en-US" sz="2400" b="1" i="1" baseline="0" dirty="0" smtClean="0"/>
                        <a:t> Comparison</a:t>
                      </a:r>
                      <a:endParaRPr lang="en-US" sz="2400" b="1" i="1" dirty="0"/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132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1" i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URM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Non URM</a:t>
                      </a:r>
                    </a:p>
                  </a:txBody>
                  <a:tcPr anchor="ctr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1324D"/>
                    </a:solidFill>
                  </a:tcPr>
                </a:tc>
              </a:tr>
              <a:tr h="378926">
                <a:tc rowSpan="6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Significant effects across both groups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Career concern: leadership potential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- 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- 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8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Studied with other students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***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8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Joined a club related to major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***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8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Satisfaction 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w/ science &amp; math courses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***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Institutional selectivity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- ***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- 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Percent of STEM majors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+ **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35">
                <a:tc row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Significant effects for URM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High school GPA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Reason for enrollment: train for career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Faculty</a:t>
                      </a:r>
                      <a:r>
                        <a:rPr lang="en-US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provided opportunity for research</a:t>
                      </a:r>
                      <a:endParaRPr lang="en-US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Institutional control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 (private)</a:t>
                      </a:r>
                      <a:endParaRPr lang="en-US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35">
                <a:tc row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Significant effects for Non-URM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Socioeconomic Status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- 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Math + Verbal SAT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+ 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Career concern: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 enhancement 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of knowledge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+ ***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Worked full-time during college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- ***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0352" y="6217134"/>
            <a:ext cx="426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*** </a:t>
            </a:r>
            <a:r>
              <a:rPr lang="en-US" dirty="0" err="1" smtClean="0"/>
              <a:t>p</a:t>
            </a:r>
            <a:r>
              <a:rPr lang="en-US" dirty="0" smtClean="0"/>
              <a:t>&lt;0.001, ** </a:t>
            </a:r>
            <a:r>
              <a:rPr lang="en-US" dirty="0" err="1" smtClean="0"/>
              <a:t>p</a:t>
            </a:r>
            <a:r>
              <a:rPr lang="en-US" dirty="0" smtClean="0"/>
              <a:t>&lt;0.01, * </a:t>
            </a:r>
            <a:r>
              <a:rPr lang="en-US" dirty="0" err="1" smtClean="0"/>
              <a:t>p</a:t>
            </a:r>
            <a:r>
              <a:rPr lang="en-US" dirty="0" smtClean="0"/>
              <a:t>&lt;0.05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8601"/>
            <a:ext cx="9144000" cy="1264024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Discussion &amp; Implications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4863" y="1492625"/>
            <a:ext cx="8024614" cy="4321169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Influential factors for URM students</a:t>
            </a:r>
          </a:p>
          <a:p>
            <a:pPr lvl="1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Psychological processes in the development of career goals</a:t>
            </a:r>
          </a:p>
          <a:p>
            <a:pPr lvl="2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Reasoning/motivations</a:t>
            </a:r>
          </a:p>
          <a:p>
            <a:pPr lvl="1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Educational interventions</a:t>
            </a:r>
          </a:p>
          <a:p>
            <a:pPr lvl="2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Career specific training</a:t>
            </a:r>
          </a:p>
          <a:p>
            <a:pPr lvl="2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Undergraduate research</a:t>
            </a:r>
          </a:p>
          <a:p>
            <a:pPr lvl="2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Faculty &amp; peer networks</a:t>
            </a:r>
          </a:p>
          <a:p>
            <a:pPr lvl="1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Institutional</a:t>
            </a:r>
          </a:p>
          <a:p>
            <a:pPr lvl="2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Introductory coursework</a:t>
            </a:r>
          </a:p>
          <a:p>
            <a:pPr lvl="2"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Structural characteristics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0" y="228600"/>
            <a:ext cx="9144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324966"/>
                </a:solidFill>
              </a:rPr>
              <a:t>Contact Information</a:t>
            </a:r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0" y="4953000"/>
            <a:ext cx="91440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>
            <a:prstTxWarp prst="textNoShape">
              <a:avLst/>
            </a:prstTxWarp>
          </a:bodyPr>
          <a:lstStyle/>
          <a:p>
            <a:pPr marL="342900" indent="-339725" algn="ctr">
              <a:lnSpc>
                <a:spcPct val="80000"/>
              </a:lnSpc>
              <a:spcBef>
                <a:spcPts val="400"/>
              </a:spcBef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1600" dirty="0">
                <a:solidFill>
                  <a:srgbClr val="32363B"/>
                </a:solidFill>
              </a:rPr>
              <a:t>Acknowledgments: This study was made possible by the support of </a:t>
            </a:r>
            <a:r>
              <a:rPr lang="en-US" sz="1600" dirty="0" smtClean="0">
                <a:solidFill>
                  <a:srgbClr val="32363B"/>
                </a:solidFill>
              </a:rPr>
              <a:t>the National </a:t>
            </a:r>
            <a:r>
              <a:rPr lang="en-US" sz="1600" dirty="0">
                <a:solidFill>
                  <a:srgbClr val="32363B"/>
                </a:solidFill>
              </a:rPr>
              <a:t>Institute of General Medical Sciences,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228600" y="3886200"/>
            <a:ext cx="8763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marL="342900" indent="-339725" algn="ctr"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000000"/>
                </a:solidFill>
              </a:rPr>
              <a:t>Papers and reports are available for download at: </a:t>
            </a:r>
          </a:p>
          <a:p>
            <a:pPr marL="342900" indent="-339725" algn="ctr">
              <a:spcBef>
                <a:spcPts val="6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000000"/>
                </a:solidFill>
              </a:rPr>
              <a:t>http://</a:t>
            </a:r>
            <a:r>
              <a:rPr lang="en-US" dirty="0" err="1">
                <a:solidFill>
                  <a:srgbClr val="000000"/>
                </a:solidFill>
              </a:rPr>
              <a:t>heri.ucla.edu/nih</a:t>
            </a:r>
            <a:endParaRPr lang="en-US" dirty="0">
              <a:solidFill>
                <a:srgbClr val="000000"/>
              </a:solidFill>
            </a:endParaRPr>
          </a:p>
          <a:p>
            <a:pPr marL="342900" indent="-339725" algn="ctr"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dirty="0">
                <a:solidFill>
                  <a:srgbClr val="000000"/>
                </a:solidFill>
              </a:rPr>
              <a:t>Project e-mail: </a:t>
            </a:r>
            <a:r>
              <a:rPr lang="en-US" dirty="0" err="1">
                <a:solidFill>
                  <a:srgbClr val="000000"/>
                </a:solidFill>
              </a:rPr>
              <a:t>herinih@ucla.edu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609600" y="1371600"/>
            <a:ext cx="2514600" cy="1076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91440" rIns="90000" bIns="46800">
            <a:prstTxWarp prst="textNoShape">
              <a:avLst/>
            </a:prstTxWarp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4966"/>
                </a:solidFill>
              </a:rPr>
              <a:t>Faculty and Co-PIs: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b="1">
                <a:solidFill>
                  <a:srgbClr val="32363B"/>
                </a:solidFill>
              </a:rPr>
              <a:t>Sylvia Hurtado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b="1">
                <a:solidFill>
                  <a:srgbClr val="32363B"/>
                </a:solidFill>
              </a:rPr>
              <a:t>Mitchell Chang</a:t>
            </a:r>
          </a:p>
          <a:p>
            <a:pPr marL="342900" indent="-339725">
              <a:lnSpc>
                <a:spcPct val="80000"/>
              </a:lnSpc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000" u="sng">
              <a:solidFill>
                <a:srgbClr val="EAEAEA"/>
              </a:solidFill>
            </a:endParaRPr>
          </a:p>
          <a:p>
            <a:pPr marL="342900" indent="-339725">
              <a:lnSpc>
                <a:spcPct val="80000"/>
              </a:lnSpc>
              <a:spcBef>
                <a:spcPts val="50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en-US" sz="2000" u="sng">
              <a:solidFill>
                <a:srgbClr val="EAEAEA"/>
              </a:solidFill>
            </a:endParaRPr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3810000" y="2743200"/>
            <a:ext cx="1957388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Monica Lin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Gina Garcia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Felisha Herrera</a:t>
            </a:r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3276600" y="1371600"/>
            <a:ext cx="2514600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4966"/>
                </a:solidFill>
              </a:rPr>
              <a:t>Postdoctoral Scholars: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363B"/>
                </a:solidFill>
              </a:rPr>
              <a:t>Kevin Eagan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363B"/>
                </a:solidFill>
              </a:rPr>
              <a:t>Josephine Gasiewski</a:t>
            </a:r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6096000" y="1371600"/>
            <a:ext cx="24384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4966"/>
                </a:solidFill>
              </a:rPr>
              <a:t>Administrative Staff: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2363B"/>
                </a:solidFill>
              </a:rPr>
              <a:t>Aaron Pearl</a:t>
            </a:r>
          </a:p>
        </p:txBody>
      </p:sp>
      <p:sp>
        <p:nvSpPr>
          <p:cNvPr id="60425" name="Rectangle 8"/>
          <p:cNvSpPr>
            <a:spLocks noChangeArrowheads="1"/>
          </p:cNvSpPr>
          <p:nvPr/>
        </p:nvSpPr>
        <p:spPr bwMode="auto">
          <a:xfrm>
            <a:off x="685800" y="2438400"/>
            <a:ext cx="3962400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4966"/>
                </a:solidFill>
              </a:rPr>
              <a:t>Graduate Research Assistants: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Christopher Newman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Minh Tran</a:t>
            </a:r>
          </a:p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Jessica Sharkness</a:t>
            </a:r>
          </a:p>
        </p:txBody>
      </p:sp>
      <p:sp>
        <p:nvSpPr>
          <p:cNvPr id="60426" name="Rectangle 9"/>
          <p:cNvSpPr>
            <a:spLocks noChangeArrowheads="1"/>
          </p:cNvSpPr>
          <p:nvPr/>
        </p:nvSpPr>
        <p:spPr bwMode="auto">
          <a:xfrm>
            <a:off x="6096000" y="2743200"/>
            <a:ext cx="1916113" cy="862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marL="342900" indent="-339725">
              <a:lnSpc>
                <a:spcPct val="80000"/>
              </a:lnSpc>
              <a:spcBef>
                <a:spcPts val="450"/>
              </a:spcBef>
              <a:buSzPct val="7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Cindy Mosqueda</a:t>
            </a:r>
          </a:p>
          <a:p>
            <a:pPr marL="342900" indent="-339725"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Juan Garibay</a:t>
            </a:r>
          </a:p>
          <a:p>
            <a:pPr marL="342900" indent="-339725"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>
                <a:solidFill>
                  <a:srgbClr val="32363B"/>
                </a:solidFill>
              </a:rPr>
              <a:t>Tanya Figueroa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udio">
  <a:themeElements>
    <a:clrScheme name="Metal">
      <a:dk1>
        <a:sysClr val="windowText" lastClr="000000"/>
      </a:dk1>
      <a:lt1>
        <a:sysClr val="window" lastClr="FFFFFF"/>
      </a:lt1>
      <a:dk2>
        <a:srgbClr val="32363B"/>
      </a:dk2>
      <a:lt2>
        <a:srgbClr val="CACFD3"/>
      </a:lt2>
      <a:accent1>
        <a:srgbClr val="6283AD"/>
      </a:accent1>
      <a:accent2>
        <a:srgbClr val="324966"/>
      </a:accent2>
      <a:accent3>
        <a:srgbClr val="5B9EA4"/>
      </a:accent3>
      <a:accent4>
        <a:srgbClr val="1D5B57"/>
      </a:accent4>
      <a:accent5>
        <a:srgbClr val="1B4430"/>
      </a:accent5>
      <a:accent6>
        <a:srgbClr val="2F3C35"/>
      </a:accent6>
      <a:hlink>
        <a:srgbClr val="ED7307"/>
      </a:hlink>
      <a:folHlink>
        <a:srgbClr val="6D6F71"/>
      </a:folHlink>
    </a:clrScheme>
    <a:fontScheme name="Studio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Studio">
      <a:fillStyleLst>
        <a:solidFill>
          <a:schemeClr val="phClr"/>
        </a:solidFill>
        <a:gradFill rotWithShape="1">
          <a:gsLst>
            <a:gs pos="3800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</a:schemeClr>
            </a:gs>
            <a:gs pos="60000">
              <a:schemeClr val="phClr">
                <a:tint val="100000"/>
                <a:shade val="60000"/>
                <a:alpha val="100000"/>
                <a:satMod val="100000"/>
                <a:lumMod val="100000"/>
              </a:schemeClr>
            </a:gs>
            <a:gs pos="100000">
              <a:schemeClr val="phClr">
                <a:shade val="20000"/>
                <a:satMod val="100000"/>
                <a:lumMod val="100000"/>
              </a:schemeClr>
            </a:gs>
          </a:gsLst>
          <a:lin ang="5400000" scaled="0"/>
        </a:gradFill>
      </a:fillStyleLst>
      <a:lnStyleLst>
        <a:ln w="285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01600" stA="26000" endPos="20000" dist="12700" dir="5400000" sy="-100000" rotWithShape="0"/>
          </a:effectLst>
        </a:effectStyle>
        <a:effectStyle>
          <a:effectLst>
            <a:outerShdw blurRad="444500" dist="317500" dir="5400000" sx="90000" sy="-2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 contourW="12700" prstMaterial="softEdge">
            <a:bevelT w="63500" h="2540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30000">
              <a:schemeClr val="phClr">
                <a:tint val="10000"/>
                <a:alpha val="80000"/>
                <a:satMod val="300000"/>
              </a:schemeClr>
            </a:gs>
            <a:gs pos="100000">
              <a:schemeClr val="phClr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Focus.thmx</Template>
  <TotalTime>1075</TotalTime>
  <Words>861</Words>
  <Application>Microsoft Office PowerPoint</Application>
  <PresentationFormat>On-screen Show (4:3)</PresentationFormat>
  <Paragraphs>245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Studio</vt:lpstr>
      <vt:lpstr>Slide 1</vt:lpstr>
      <vt:lpstr>Background</vt:lpstr>
      <vt:lpstr>Literature</vt:lpstr>
      <vt:lpstr>Social Cognitive Career Theory (SCCT)</vt:lpstr>
      <vt:lpstr>Slide 5</vt:lpstr>
      <vt:lpstr>Research Questions</vt:lpstr>
      <vt:lpstr>Data Sample</vt:lpstr>
      <vt:lpstr>Methodology</vt:lpstr>
      <vt:lpstr>Methodology</vt:lpstr>
      <vt:lpstr>Results: Factors Contributing to  URM Retained STEM Career Interests </vt:lpstr>
      <vt:lpstr>Results: Factors Contributing to  URM Retained STEM Career Interests </vt:lpstr>
      <vt:lpstr>Slide 12</vt:lpstr>
      <vt:lpstr>Discussion &amp; Implications</vt:lpstr>
      <vt:lpstr>Slide 14</vt:lpstr>
    </vt:vector>
  </TitlesOfParts>
  <Company>UCLA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Maintaining Initial Interests</dc:title>
  <dc:creator>Felisha  Herrera</dc:creator>
  <cp:lastModifiedBy>eagan</cp:lastModifiedBy>
  <cp:revision>26</cp:revision>
  <dcterms:created xsi:type="dcterms:W3CDTF">2011-04-13T16:33:03Z</dcterms:created>
  <dcterms:modified xsi:type="dcterms:W3CDTF">2011-06-07T20:43:34Z</dcterms:modified>
</cp:coreProperties>
</file>